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4" r:id="rId9"/>
    <p:sldId id="263" r:id="rId10"/>
    <p:sldId id="266" r:id="rId11"/>
    <p:sldId id="265" r:id="rId12"/>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08903BF-0743-4802-A651-8C4B9D9D8D5C}"/>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10D0F81B-D97A-421D-8EEB-42678A3671DA}"/>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r>
              <a:rPr lang="en-US" sz="1000">
                <a:latin typeface="Arial" panose="020B0604020202020204" pitchFamily="34" charset="0"/>
                <a:cs typeface="Arial" panose="020B0604020202020204" pitchFamily="34" charset="0"/>
              </a:rPr>
              <a:t>9/12/2021 am</a:t>
            </a:r>
          </a:p>
        </p:txBody>
      </p:sp>
      <p:sp>
        <p:nvSpPr>
          <p:cNvPr id="4" name="Footer Placeholder 3">
            <a:extLst>
              <a:ext uri="{FF2B5EF4-FFF2-40B4-BE49-F238E27FC236}">
                <a16:creationId xmlns:a16="http://schemas.microsoft.com/office/drawing/2014/main" id="{1C6342F1-663D-4935-A023-55CD77D347EA}"/>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134035B6-6127-4C3C-B6D1-9E30CFE6F095}"/>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8D2F4B18-0164-4399-8A6A-195B1C4AFCE1}"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738484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r>
              <a:rPr lang="en-US"/>
              <a:t>9/12/2021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8A9C812E-0B6B-432E-97F8-2A99444FAA88}" type="slidenum">
              <a:rPr lang="en-US" smtClean="0"/>
              <a:t>‹#›</a:t>
            </a:fld>
            <a:endParaRPr lang="en-US"/>
          </a:p>
        </p:txBody>
      </p:sp>
    </p:spTree>
    <p:extLst>
      <p:ext uri="{BB962C8B-B14F-4D97-AF65-F5344CB8AC3E}">
        <p14:creationId xmlns:p14="http://schemas.microsoft.com/office/powerpoint/2010/main" val="771987909"/>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18F57B1-C3B4-4668-9345-9A7D3F8DBE18}" type="datetimeFigureOut">
              <a:rPr lang="en-US" smtClean="0"/>
              <a:t>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92324E-824E-4C30-9EFB-1D38A5F6774C}" type="slidenum">
              <a:rPr lang="en-US" smtClean="0"/>
              <a:t>‹#›</a:t>
            </a:fld>
            <a:endParaRPr lang="en-US"/>
          </a:p>
        </p:txBody>
      </p:sp>
    </p:spTree>
    <p:extLst>
      <p:ext uri="{BB962C8B-B14F-4D97-AF65-F5344CB8AC3E}">
        <p14:creationId xmlns:p14="http://schemas.microsoft.com/office/powerpoint/2010/main" val="1657348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8F57B1-C3B4-4668-9345-9A7D3F8DBE18}" type="datetimeFigureOut">
              <a:rPr lang="en-US" smtClean="0"/>
              <a:t>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92324E-824E-4C30-9EFB-1D38A5F6774C}" type="slidenum">
              <a:rPr lang="en-US" smtClean="0"/>
              <a:t>‹#›</a:t>
            </a:fld>
            <a:endParaRPr lang="en-US"/>
          </a:p>
        </p:txBody>
      </p:sp>
    </p:spTree>
    <p:extLst>
      <p:ext uri="{BB962C8B-B14F-4D97-AF65-F5344CB8AC3E}">
        <p14:creationId xmlns:p14="http://schemas.microsoft.com/office/powerpoint/2010/main" val="2017702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8F57B1-C3B4-4668-9345-9A7D3F8DBE18}" type="datetimeFigureOut">
              <a:rPr lang="en-US" smtClean="0"/>
              <a:t>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92324E-824E-4C30-9EFB-1D38A5F6774C}" type="slidenum">
              <a:rPr lang="en-US" smtClean="0"/>
              <a:t>‹#›</a:t>
            </a:fld>
            <a:endParaRPr lang="en-US"/>
          </a:p>
        </p:txBody>
      </p:sp>
    </p:spTree>
    <p:extLst>
      <p:ext uri="{BB962C8B-B14F-4D97-AF65-F5344CB8AC3E}">
        <p14:creationId xmlns:p14="http://schemas.microsoft.com/office/powerpoint/2010/main" val="3941339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8F57B1-C3B4-4668-9345-9A7D3F8DBE18}" type="datetimeFigureOut">
              <a:rPr lang="en-US" smtClean="0"/>
              <a:t>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92324E-824E-4C30-9EFB-1D38A5F6774C}" type="slidenum">
              <a:rPr lang="en-US" smtClean="0"/>
              <a:t>‹#›</a:t>
            </a:fld>
            <a:endParaRPr lang="en-US"/>
          </a:p>
        </p:txBody>
      </p:sp>
    </p:spTree>
    <p:extLst>
      <p:ext uri="{BB962C8B-B14F-4D97-AF65-F5344CB8AC3E}">
        <p14:creationId xmlns:p14="http://schemas.microsoft.com/office/powerpoint/2010/main" val="727015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8F57B1-C3B4-4668-9345-9A7D3F8DBE18}" type="datetimeFigureOut">
              <a:rPr lang="en-US" smtClean="0"/>
              <a:t>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92324E-824E-4C30-9EFB-1D38A5F6774C}" type="slidenum">
              <a:rPr lang="en-US" smtClean="0"/>
              <a:t>‹#›</a:t>
            </a:fld>
            <a:endParaRPr lang="en-US"/>
          </a:p>
        </p:txBody>
      </p:sp>
    </p:spTree>
    <p:extLst>
      <p:ext uri="{BB962C8B-B14F-4D97-AF65-F5344CB8AC3E}">
        <p14:creationId xmlns:p14="http://schemas.microsoft.com/office/powerpoint/2010/main" val="25351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18F57B1-C3B4-4668-9345-9A7D3F8DBE18}" type="datetimeFigureOut">
              <a:rPr lang="en-US" smtClean="0"/>
              <a:t>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92324E-824E-4C30-9EFB-1D38A5F6774C}" type="slidenum">
              <a:rPr lang="en-US" smtClean="0"/>
              <a:t>‹#›</a:t>
            </a:fld>
            <a:endParaRPr lang="en-US"/>
          </a:p>
        </p:txBody>
      </p:sp>
    </p:spTree>
    <p:extLst>
      <p:ext uri="{BB962C8B-B14F-4D97-AF65-F5344CB8AC3E}">
        <p14:creationId xmlns:p14="http://schemas.microsoft.com/office/powerpoint/2010/main" val="1166638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8F57B1-C3B4-4668-9345-9A7D3F8DBE18}" type="datetimeFigureOut">
              <a:rPr lang="en-US" smtClean="0"/>
              <a:t>9/11/2021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92324E-824E-4C30-9EFB-1D38A5F6774C}" type="slidenum">
              <a:rPr lang="en-US" smtClean="0"/>
              <a:t>‹#›</a:t>
            </a:fld>
            <a:endParaRPr lang="en-US"/>
          </a:p>
        </p:txBody>
      </p:sp>
    </p:spTree>
    <p:extLst>
      <p:ext uri="{BB962C8B-B14F-4D97-AF65-F5344CB8AC3E}">
        <p14:creationId xmlns:p14="http://schemas.microsoft.com/office/powerpoint/2010/main" val="4126973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8F57B1-C3B4-4668-9345-9A7D3F8DBE18}" type="datetimeFigureOut">
              <a:rPr lang="en-US" smtClean="0"/>
              <a:t>9/11/2021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92324E-824E-4C30-9EFB-1D38A5F6774C}" type="slidenum">
              <a:rPr lang="en-US" smtClean="0"/>
              <a:t>‹#›</a:t>
            </a:fld>
            <a:endParaRPr lang="en-US"/>
          </a:p>
        </p:txBody>
      </p:sp>
    </p:spTree>
    <p:extLst>
      <p:ext uri="{BB962C8B-B14F-4D97-AF65-F5344CB8AC3E}">
        <p14:creationId xmlns:p14="http://schemas.microsoft.com/office/powerpoint/2010/main" val="3618382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8F57B1-C3B4-4668-9345-9A7D3F8DBE18}" type="datetimeFigureOut">
              <a:rPr lang="en-US" smtClean="0"/>
              <a:t>9/11/2021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92324E-824E-4C30-9EFB-1D38A5F6774C}" type="slidenum">
              <a:rPr lang="en-US" smtClean="0"/>
              <a:t>‹#›</a:t>
            </a:fld>
            <a:endParaRPr lang="en-US"/>
          </a:p>
        </p:txBody>
      </p:sp>
    </p:spTree>
    <p:extLst>
      <p:ext uri="{BB962C8B-B14F-4D97-AF65-F5344CB8AC3E}">
        <p14:creationId xmlns:p14="http://schemas.microsoft.com/office/powerpoint/2010/main" val="3503710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8F57B1-C3B4-4668-9345-9A7D3F8DBE18}" type="datetimeFigureOut">
              <a:rPr lang="en-US" smtClean="0"/>
              <a:t>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92324E-824E-4C30-9EFB-1D38A5F6774C}" type="slidenum">
              <a:rPr lang="en-US" smtClean="0"/>
              <a:t>‹#›</a:t>
            </a:fld>
            <a:endParaRPr lang="en-US"/>
          </a:p>
        </p:txBody>
      </p:sp>
    </p:spTree>
    <p:extLst>
      <p:ext uri="{BB962C8B-B14F-4D97-AF65-F5344CB8AC3E}">
        <p14:creationId xmlns:p14="http://schemas.microsoft.com/office/powerpoint/2010/main" val="4036941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8F57B1-C3B4-4668-9345-9A7D3F8DBE18}" type="datetimeFigureOut">
              <a:rPr lang="en-US" smtClean="0"/>
              <a:t>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92324E-824E-4C30-9EFB-1D38A5F6774C}" type="slidenum">
              <a:rPr lang="en-US" smtClean="0"/>
              <a:t>‹#›</a:t>
            </a:fld>
            <a:endParaRPr lang="en-US"/>
          </a:p>
        </p:txBody>
      </p:sp>
    </p:spTree>
    <p:extLst>
      <p:ext uri="{BB962C8B-B14F-4D97-AF65-F5344CB8AC3E}">
        <p14:creationId xmlns:p14="http://schemas.microsoft.com/office/powerpoint/2010/main" val="684787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8F57B1-C3B4-4668-9345-9A7D3F8DBE18}" type="datetimeFigureOut">
              <a:rPr lang="en-US" smtClean="0"/>
              <a:t>9/11/2021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92324E-824E-4C30-9EFB-1D38A5F6774C}" type="slidenum">
              <a:rPr lang="en-US" smtClean="0"/>
              <a:t>‹#›</a:t>
            </a:fld>
            <a:endParaRPr lang="en-US"/>
          </a:p>
        </p:txBody>
      </p:sp>
    </p:spTree>
    <p:extLst>
      <p:ext uri="{BB962C8B-B14F-4D97-AF65-F5344CB8AC3E}">
        <p14:creationId xmlns:p14="http://schemas.microsoft.com/office/powerpoint/2010/main" val="28937283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6FC0E-3FD1-4683-98D2-FA7B27A1CAAC}"/>
              </a:ext>
            </a:extLst>
          </p:cNvPr>
          <p:cNvSpPr>
            <a:spLocks noGrp="1"/>
          </p:cNvSpPr>
          <p:nvPr>
            <p:ph type="ctrTitle"/>
          </p:nvPr>
        </p:nvSpPr>
        <p:spPr>
          <a:xfrm>
            <a:off x="685800" y="2586633"/>
            <a:ext cx="7772400" cy="923330"/>
          </a:xfrm>
        </p:spPr>
        <p:txBody>
          <a:bodyPr>
            <a:spAutoFit/>
          </a:bodyPr>
          <a:lstStyle/>
          <a:p>
            <a:r>
              <a:rPr lang="en-US" b="1" dirty="0"/>
              <a:t>Why Christ Died</a:t>
            </a:r>
          </a:p>
        </p:txBody>
      </p:sp>
      <p:sp>
        <p:nvSpPr>
          <p:cNvPr id="3" name="Subtitle 2">
            <a:extLst>
              <a:ext uri="{FF2B5EF4-FFF2-40B4-BE49-F238E27FC236}">
                <a16:creationId xmlns:a16="http://schemas.microsoft.com/office/drawing/2014/main" id="{27C5931E-2433-4BCB-8A6B-04603C806CE3}"/>
              </a:ext>
            </a:extLst>
          </p:cNvPr>
          <p:cNvSpPr>
            <a:spLocks noGrp="1"/>
          </p:cNvSpPr>
          <p:nvPr>
            <p:ph type="subTitle" idx="1"/>
          </p:nvPr>
        </p:nvSpPr>
        <p:spPr>
          <a:xfrm>
            <a:off x="1143000" y="3602038"/>
            <a:ext cx="6858000" cy="535531"/>
          </a:xfrm>
        </p:spPr>
        <p:txBody>
          <a:bodyPr>
            <a:spAutoFit/>
          </a:bodyPr>
          <a:lstStyle/>
          <a:p>
            <a:r>
              <a:rPr lang="en-US" sz="3200" dirty="0"/>
              <a:t>Ephesians 2:1-10</a:t>
            </a:r>
          </a:p>
        </p:txBody>
      </p:sp>
    </p:spTree>
    <p:extLst>
      <p:ext uri="{BB962C8B-B14F-4D97-AF65-F5344CB8AC3E}">
        <p14:creationId xmlns:p14="http://schemas.microsoft.com/office/powerpoint/2010/main" val="770539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CF95A-0201-4838-ACC6-4B4213FFC1B6}"/>
              </a:ext>
            </a:extLst>
          </p:cNvPr>
          <p:cNvSpPr>
            <a:spLocks noGrp="1"/>
          </p:cNvSpPr>
          <p:nvPr>
            <p:ph type="title"/>
          </p:nvPr>
        </p:nvSpPr>
        <p:spPr>
          <a:xfrm>
            <a:off x="628650" y="677042"/>
            <a:ext cx="7886700" cy="701731"/>
          </a:xfrm>
        </p:spPr>
        <p:txBody>
          <a:bodyPr>
            <a:spAutoFit/>
          </a:bodyPr>
          <a:lstStyle/>
          <a:p>
            <a:r>
              <a:rPr lang="en-US" dirty="0"/>
              <a:t>Why Christ Died</a:t>
            </a:r>
          </a:p>
        </p:txBody>
      </p:sp>
      <p:sp>
        <p:nvSpPr>
          <p:cNvPr id="3" name="Content Placeholder 2">
            <a:extLst>
              <a:ext uri="{FF2B5EF4-FFF2-40B4-BE49-F238E27FC236}">
                <a16:creationId xmlns:a16="http://schemas.microsoft.com/office/drawing/2014/main" id="{D4BED389-A2A7-4FEC-8771-B1D735A8D27E}"/>
              </a:ext>
            </a:extLst>
          </p:cNvPr>
          <p:cNvSpPr>
            <a:spLocks noGrp="1"/>
          </p:cNvSpPr>
          <p:nvPr>
            <p:ph idx="1"/>
          </p:nvPr>
        </p:nvSpPr>
        <p:spPr>
          <a:xfrm>
            <a:off x="188539" y="1476374"/>
            <a:ext cx="8766928" cy="4742837"/>
          </a:xfrm>
        </p:spPr>
        <p:txBody>
          <a:bodyPr wrap="square">
            <a:spAutoFit/>
          </a:bodyPr>
          <a:lstStyle/>
          <a:p>
            <a:pPr marL="0" indent="0">
              <a:buNone/>
            </a:pPr>
            <a:r>
              <a:rPr lang="en-US" b="1" i="0" u="none" strike="noStrike" baseline="0" dirty="0">
                <a:latin typeface="Times New Roman" panose="02020603050405020304" pitchFamily="18" charset="0"/>
              </a:rPr>
              <a:t>CONCLUSION:</a:t>
            </a:r>
          </a:p>
          <a:p>
            <a:pPr>
              <a:buFont typeface="Wingdings" panose="05000000000000000000" pitchFamily="2" charset="2"/>
              <a:buChar char="Ø"/>
            </a:pPr>
            <a:r>
              <a:rPr lang="en-US" b="0" i="0" u="none" strike="noStrike" baseline="0" dirty="0">
                <a:latin typeface="Times New Roman" panose="02020603050405020304" pitchFamily="18" charset="0"/>
              </a:rPr>
              <a:t>We are under the law of Christ today. 1 Corinthians 9:27</a:t>
            </a:r>
          </a:p>
          <a:p>
            <a:pPr>
              <a:buFont typeface="Wingdings" panose="05000000000000000000" pitchFamily="2" charset="2"/>
              <a:buChar char="Ø"/>
            </a:pPr>
            <a:r>
              <a:rPr lang="en-US" b="0" i="0" u="none" strike="noStrike" baseline="0" dirty="0">
                <a:latin typeface="Times New Roman" panose="02020603050405020304" pitchFamily="18" charset="0"/>
              </a:rPr>
              <a:t>We are not under a system of commands only that condemns the violator with no means of forgiveness, but under a system of God’s grace / favor where we can escape death even though we have sinned.</a:t>
            </a:r>
            <a:br>
              <a:rPr lang="en-US" b="0" i="0" u="none" strike="noStrike" baseline="0" dirty="0">
                <a:latin typeface="Times New Roman" panose="02020603050405020304" pitchFamily="18" charset="0"/>
              </a:rPr>
            </a:br>
            <a:r>
              <a:rPr lang="en-US" b="0" i="0" u="none" strike="noStrike" baseline="0" dirty="0">
                <a:latin typeface="Times New Roman" panose="02020603050405020304" pitchFamily="18" charset="0"/>
              </a:rPr>
              <a:t>Romans 6:12-18</a:t>
            </a:r>
          </a:p>
          <a:p>
            <a:pPr lvl="1"/>
            <a:r>
              <a:rPr lang="en-US" sz="2800" dirty="0">
                <a:latin typeface="Times New Roman" panose="02020603050405020304" pitchFamily="18" charset="0"/>
              </a:rPr>
              <a:t>God desires all to be saved. 1 Timothy 2:4; 2 Peter 3:9</a:t>
            </a:r>
          </a:p>
          <a:p>
            <a:pPr lvl="1"/>
            <a:r>
              <a:rPr lang="en-US" sz="2800" dirty="0">
                <a:latin typeface="Times New Roman" panose="02020603050405020304" pitchFamily="18" charset="0"/>
              </a:rPr>
              <a:t>1 Timothy 1:15, </a:t>
            </a:r>
            <a:r>
              <a:rPr lang="en-US" sz="2800" i="1" dirty="0">
                <a:latin typeface="Times New Roman" panose="02020603050405020304" pitchFamily="18" charset="0"/>
              </a:rPr>
              <a:t>“Faithful is the saying, and worthy of all acceptation, that Christ Jesus came into the world to save sinners; of whom I am chief”</a:t>
            </a:r>
          </a:p>
        </p:txBody>
      </p:sp>
    </p:spTree>
    <p:extLst>
      <p:ext uri="{BB962C8B-B14F-4D97-AF65-F5344CB8AC3E}">
        <p14:creationId xmlns:p14="http://schemas.microsoft.com/office/powerpoint/2010/main" val="359479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CF95A-0201-4838-ACC6-4B4213FFC1B6}"/>
              </a:ext>
            </a:extLst>
          </p:cNvPr>
          <p:cNvSpPr>
            <a:spLocks noGrp="1"/>
          </p:cNvSpPr>
          <p:nvPr>
            <p:ph type="title"/>
          </p:nvPr>
        </p:nvSpPr>
        <p:spPr>
          <a:xfrm>
            <a:off x="628650" y="677042"/>
            <a:ext cx="7886700" cy="701731"/>
          </a:xfrm>
        </p:spPr>
        <p:txBody>
          <a:bodyPr>
            <a:spAutoFit/>
          </a:bodyPr>
          <a:lstStyle/>
          <a:p>
            <a:r>
              <a:rPr lang="en-US" dirty="0"/>
              <a:t>Why Christ Died</a:t>
            </a:r>
          </a:p>
        </p:txBody>
      </p:sp>
      <p:sp>
        <p:nvSpPr>
          <p:cNvPr id="3" name="Content Placeholder 2">
            <a:extLst>
              <a:ext uri="{FF2B5EF4-FFF2-40B4-BE49-F238E27FC236}">
                <a16:creationId xmlns:a16="http://schemas.microsoft.com/office/drawing/2014/main" id="{D4BED389-A2A7-4FEC-8771-B1D735A8D27E}"/>
              </a:ext>
            </a:extLst>
          </p:cNvPr>
          <p:cNvSpPr>
            <a:spLocks noGrp="1"/>
          </p:cNvSpPr>
          <p:nvPr>
            <p:ph idx="1"/>
          </p:nvPr>
        </p:nvSpPr>
        <p:spPr>
          <a:xfrm>
            <a:off x="524953" y="1476374"/>
            <a:ext cx="8096250" cy="5002395"/>
          </a:xfrm>
        </p:spPr>
        <p:txBody>
          <a:bodyPr>
            <a:spAutoFit/>
          </a:bodyPr>
          <a:lstStyle/>
          <a:p>
            <a:r>
              <a:rPr lang="en-US" b="1" i="1" u="none" strike="noStrike" baseline="0" dirty="0">
                <a:latin typeface="Times New Roman" panose="02020603050405020304" pitchFamily="18" charset="0"/>
              </a:rPr>
              <a:t>So that you can LIVE!</a:t>
            </a:r>
          </a:p>
          <a:p>
            <a:pPr marL="0" indent="0">
              <a:buNone/>
            </a:pPr>
            <a:r>
              <a:rPr lang="en-US" u="none" strike="noStrike" baseline="0" dirty="0">
                <a:latin typeface="Times New Roman" panose="02020603050405020304" pitchFamily="18" charset="0"/>
              </a:rPr>
              <a:t>2 Corinthians 5:14-15, </a:t>
            </a:r>
            <a:r>
              <a:rPr lang="en-US" i="1" u="none" strike="noStrike" baseline="0" dirty="0">
                <a:latin typeface="Times New Roman" panose="02020603050405020304" pitchFamily="18" charset="0"/>
              </a:rPr>
              <a:t>“For the love of Christ constraineth us; because we thus judge, that one died for all, therefore all died; and he died for all, that they </a:t>
            </a:r>
            <a:r>
              <a:rPr lang="en-US" b="1" i="1" u="none" strike="noStrike" baseline="0" dirty="0">
                <a:latin typeface="Times New Roman" panose="02020603050405020304" pitchFamily="18" charset="0"/>
              </a:rPr>
              <a:t>that live should no longer live unto themselves, but unto him </a:t>
            </a:r>
            <a:r>
              <a:rPr lang="en-US" i="1" u="none" strike="noStrike" baseline="0" dirty="0">
                <a:latin typeface="Times New Roman" panose="02020603050405020304" pitchFamily="18" charset="0"/>
              </a:rPr>
              <a:t>who for their sakes died and rose again.”</a:t>
            </a:r>
          </a:p>
          <a:p>
            <a:pPr marL="0" indent="0">
              <a:buNone/>
            </a:pPr>
            <a:r>
              <a:rPr lang="en-US" u="none" strike="noStrike" baseline="0" dirty="0">
                <a:latin typeface="Times New Roman" panose="02020603050405020304" pitchFamily="18" charset="0"/>
              </a:rPr>
              <a:t>Galatians 2:19-20, </a:t>
            </a:r>
            <a:r>
              <a:rPr lang="en-US" i="1" u="none" strike="noStrike" baseline="0" dirty="0">
                <a:latin typeface="Times New Roman" panose="02020603050405020304" pitchFamily="18" charset="0"/>
              </a:rPr>
              <a:t>“For I through the law died unto the law, that I might live unto God. I have been crucified with Christ; and it is </a:t>
            </a:r>
            <a:r>
              <a:rPr lang="en-US" b="1" i="1" u="none" strike="noStrike" baseline="0" dirty="0">
                <a:latin typeface="Times New Roman" panose="02020603050405020304" pitchFamily="18" charset="0"/>
              </a:rPr>
              <a:t>no longer I that live, but Christ living in me</a:t>
            </a:r>
            <a:r>
              <a:rPr lang="en-US" i="1" u="none" strike="noStrike" baseline="0" dirty="0">
                <a:latin typeface="Times New Roman" panose="02020603050405020304" pitchFamily="18" charset="0"/>
              </a:rPr>
              <a:t>: and that (life) which I now live in the flesh I live in faith, (the faith) which is in the Son of God, who loved me, and gave himself up for me.”</a:t>
            </a:r>
          </a:p>
        </p:txBody>
      </p:sp>
    </p:spTree>
    <p:extLst>
      <p:ext uri="{BB962C8B-B14F-4D97-AF65-F5344CB8AC3E}">
        <p14:creationId xmlns:p14="http://schemas.microsoft.com/office/powerpoint/2010/main" val="1177855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2FD03-7DB4-4A65-BA51-EF270386CEC9}"/>
              </a:ext>
            </a:extLst>
          </p:cNvPr>
          <p:cNvSpPr>
            <a:spLocks noGrp="1"/>
          </p:cNvSpPr>
          <p:nvPr>
            <p:ph type="title"/>
          </p:nvPr>
        </p:nvSpPr>
        <p:spPr>
          <a:xfrm>
            <a:off x="628650" y="677042"/>
            <a:ext cx="7886700" cy="701731"/>
          </a:xfrm>
        </p:spPr>
        <p:txBody>
          <a:bodyPr>
            <a:spAutoFit/>
          </a:bodyPr>
          <a:lstStyle/>
          <a:p>
            <a:r>
              <a:rPr lang="en-US" dirty="0"/>
              <a:t>Why Christ Died</a:t>
            </a:r>
          </a:p>
        </p:txBody>
      </p:sp>
      <p:sp>
        <p:nvSpPr>
          <p:cNvPr id="3" name="Content Placeholder 2">
            <a:extLst>
              <a:ext uri="{FF2B5EF4-FFF2-40B4-BE49-F238E27FC236}">
                <a16:creationId xmlns:a16="http://schemas.microsoft.com/office/drawing/2014/main" id="{9BF316D8-F770-4DF1-AE32-32D32C1880CE}"/>
              </a:ext>
            </a:extLst>
          </p:cNvPr>
          <p:cNvSpPr>
            <a:spLocks noGrp="1"/>
          </p:cNvSpPr>
          <p:nvPr>
            <p:ph idx="1"/>
          </p:nvPr>
        </p:nvSpPr>
        <p:spPr>
          <a:xfrm>
            <a:off x="527902" y="1637087"/>
            <a:ext cx="8111371" cy="4871077"/>
          </a:xfrm>
        </p:spPr>
        <p:txBody>
          <a:bodyPr wrap="square">
            <a:spAutoFit/>
          </a:bodyPr>
          <a:lstStyle/>
          <a:p>
            <a:r>
              <a:rPr lang="en-US" dirty="0">
                <a:latin typeface="Times New Roman" panose="02020603050405020304" pitchFamily="18" charset="0"/>
                <a:cs typeface="Times New Roman" panose="02020603050405020304" pitchFamily="18" charset="0"/>
              </a:rPr>
              <a:t>Over 300 prophecies about Jesus. cf. Isaiah 53; Psalms 22</a:t>
            </a:r>
          </a:p>
          <a:p>
            <a:r>
              <a:rPr lang="en-US" dirty="0">
                <a:latin typeface="Times New Roman" panose="02020603050405020304" pitchFamily="18" charset="0"/>
                <a:cs typeface="Times New Roman" panose="02020603050405020304" pitchFamily="18" charset="0"/>
              </a:rPr>
              <a:t>About 16 fulfilled in 24 hours surrounding His death.</a:t>
            </a:r>
          </a:p>
          <a:p>
            <a:r>
              <a:rPr lang="en-US" dirty="0">
                <a:latin typeface="Times New Roman" panose="02020603050405020304" pitchFamily="18" charset="0"/>
                <a:cs typeface="Times New Roman" panose="02020603050405020304" pitchFamily="18" charset="0"/>
              </a:rPr>
              <a:t>Why?</a:t>
            </a:r>
          </a:p>
          <a:p>
            <a:pPr lvl="1"/>
            <a:r>
              <a:rPr lang="en-US" sz="2800" dirty="0">
                <a:latin typeface="Times New Roman" panose="02020603050405020304" pitchFamily="18" charset="0"/>
                <a:cs typeface="Times New Roman" panose="02020603050405020304" pitchFamily="18" charset="0"/>
              </a:rPr>
              <a:t>Human wisdom cannot answer.</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1 Corinthians 1:18-24</a:t>
            </a:r>
          </a:p>
          <a:p>
            <a:pPr lvl="1"/>
            <a:r>
              <a:rPr lang="en-US" sz="2800" dirty="0">
                <a:latin typeface="Times New Roman" panose="02020603050405020304" pitchFamily="18" charset="0"/>
                <a:cs typeface="Times New Roman" panose="02020603050405020304" pitchFamily="18" charset="0"/>
              </a:rPr>
              <a:t>Was not an accident. Ephesians 3:11</a:t>
            </a:r>
          </a:p>
          <a:p>
            <a:pPr lvl="2"/>
            <a:r>
              <a:rPr lang="en-US" sz="2800" dirty="0">
                <a:latin typeface="Times New Roman" panose="02020603050405020304" pitchFamily="18" charset="0"/>
                <a:cs typeface="Times New Roman" panose="02020603050405020304" pitchFamily="18" charset="0"/>
              </a:rPr>
              <a:t>Foreshadowed in OT sacrifices.</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Hebrews 9:22-23; 10:1-4</a:t>
            </a:r>
          </a:p>
          <a:p>
            <a:pPr lvl="2"/>
            <a:r>
              <a:rPr lang="en-US" sz="2800" dirty="0">
                <a:latin typeface="Times New Roman" panose="02020603050405020304" pitchFamily="18" charset="0"/>
                <a:cs typeface="Times New Roman" panose="02020603050405020304" pitchFamily="18" charset="0"/>
              </a:rPr>
              <a:t>Jesus went to the cross willingly.</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John 10:17-18</a:t>
            </a:r>
          </a:p>
        </p:txBody>
      </p:sp>
    </p:spTree>
    <p:extLst>
      <p:ext uri="{BB962C8B-B14F-4D97-AF65-F5344CB8AC3E}">
        <p14:creationId xmlns:p14="http://schemas.microsoft.com/office/powerpoint/2010/main" val="2241655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CF95A-0201-4838-ACC6-4B4213FFC1B6}"/>
              </a:ext>
            </a:extLst>
          </p:cNvPr>
          <p:cNvSpPr>
            <a:spLocks noGrp="1"/>
          </p:cNvSpPr>
          <p:nvPr>
            <p:ph type="title"/>
          </p:nvPr>
        </p:nvSpPr>
        <p:spPr>
          <a:xfrm>
            <a:off x="628650" y="677042"/>
            <a:ext cx="7886700" cy="701731"/>
          </a:xfrm>
        </p:spPr>
        <p:txBody>
          <a:bodyPr>
            <a:spAutoFit/>
          </a:bodyPr>
          <a:lstStyle/>
          <a:p>
            <a:r>
              <a:rPr lang="en-US" dirty="0"/>
              <a:t>Why Christ Died</a:t>
            </a:r>
          </a:p>
        </p:txBody>
      </p:sp>
      <p:sp>
        <p:nvSpPr>
          <p:cNvPr id="3" name="Content Placeholder 2">
            <a:extLst>
              <a:ext uri="{FF2B5EF4-FFF2-40B4-BE49-F238E27FC236}">
                <a16:creationId xmlns:a16="http://schemas.microsoft.com/office/drawing/2014/main" id="{D4BED389-A2A7-4FEC-8771-B1D735A8D27E}"/>
              </a:ext>
            </a:extLst>
          </p:cNvPr>
          <p:cNvSpPr>
            <a:spLocks noGrp="1"/>
          </p:cNvSpPr>
          <p:nvPr>
            <p:ph idx="1"/>
          </p:nvPr>
        </p:nvSpPr>
        <p:spPr>
          <a:xfrm>
            <a:off x="150829" y="1476374"/>
            <a:ext cx="8755045" cy="5124480"/>
          </a:xfrm>
        </p:spPr>
        <p:txBody>
          <a:bodyPr wrap="square">
            <a:spAutoFit/>
          </a:bodyPr>
          <a:lstStyle/>
          <a:p>
            <a:pPr marL="0" indent="0">
              <a:lnSpc>
                <a:spcPct val="100000"/>
              </a:lnSpc>
              <a:spcBef>
                <a:spcPts val="0"/>
              </a:spcBef>
              <a:buNone/>
            </a:pPr>
            <a:r>
              <a:rPr lang="en-US" b="1" i="0" u="none" strike="noStrike" baseline="0" dirty="0">
                <a:latin typeface="Times New Roman" panose="02020603050405020304" pitchFamily="18" charset="0"/>
                <a:cs typeface="Times New Roman" panose="02020603050405020304" pitchFamily="18" charset="0"/>
              </a:rPr>
              <a:t>GOD GAVE MAN LAW. Romans 4:15; 5:13-14</a:t>
            </a:r>
          </a:p>
          <a:p>
            <a:pPr marL="0" indent="0">
              <a:lnSpc>
                <a:spcPct val="100000"/>
              </a:lnSpc>
              <a:spcBef>
                <a:spcPts val="0"/>
              </a:spcBef>
              <a:buNone/>
            </a:pPr>
            <a:endParaRPr lang="en-US" sz="2300" b="1" i="0" u="none" strike="noStrike" baseline="0" dirty="0">
              <a:latin typeface="Times New Roman" panose="02020603050405020304" pitchFamily="18" charset="0"/>
              <a:cs typeface="Times New Roman" panose="02020603050405020304" pitchFamily="18" charset="0"/>
            </a:endParaRPr>
          </a:p>
          <a:p>
            <a:pPr>
              <a:lnSpc>
                <a:spcPct val="100000"/>
              </a:lnSpc>
              <a:spcBef>
                <a:spcPts val="0"/>
              </a:spcBef>
            </a:pPr>
            <a:r>
              <a:rPr lang="en-US" sz="2300" b="1" i="0" u="none" strike="noStrike" baseline="0" dirty="0">
                <a:latin typeface="Times New Roman" panose="02020603050405020304" pitchFamily="18" charset="0"/>
                <a:cs typeface="Times New Roman" panose="02020603050405020304" pitchFamily="18" charset="0"/>
              </a:rPr>
              <a:t>How can man be justified by law?</a:t>
            </a:r>
          </a:p>
          <a:p>
            <a:pPr lvl="1">
              <a:lnSpc>
                <a:spcPct val="100000"/>
              </a:lnSpc>
              <a:spcBef>
                <a:spcPts val="0"/>
              </a:spcBef>
            </a:pPr>
            <a:r>
              <a:rPr lang="en-US" sz="2300" b="0" i="0" u="none" strike="noStrike" baseline="0" dirty="0">
                <a:latin typeface="Times New Roman" panose="02020603050405020304" pitchFamily="18" charset="0"/>
                <a:cs typeface="Times New Roman" panose="02020603050405020304" pitchFamily="18" charset="0"/>
              </a:rPr>
              <a:t>A pure system of law demands perfect obedience.</a:t>
            </a:r>
            <a:br>
              <a:rPr lang="en-US" sz="2300" b="0" i="0" u="none" strike="noStrike" baseline="0" dirty="0">
                <a:latin typeface="Times New Roman" panose="02020603050405020304" pitchFamily="18" charset="0"/>
                <a:cs typeface="Times New Roman" panose="02020603050405020304" pitchFamily="18" charset="0"/>
              </a:rPr>
            </a:br>
            <a:r>
              <a:rPr lang="en-US" sz="2300" b="0" i="0" u="none" strike="noStrike" baseline="0" dirty="0">
                <a:latin typeface="Times New Roman" panose="02020603050405020304" pitchFamily="18" charset="0"/>
                <a:cs typeface="Times New Roman" panose="02020603050405020304" pitchFamily="18" charset="0"/>
              </a:rPr>
              <a:t>cf. Romans 7:9-10; 10:5;</a:t>
            </a:r>
            <a:br>
              <a:rPr lang="en-US" sz="2300" b="0" i="0" u="none" strike="noStrike" baseline="0" dirty="0">
                <a:latin typeface="Times New Roman" panose="02020603050405020304" pitchFamily="18" charset="0"/>
                <a:cs typeface="Times New Roman" panose="02020603050405020304" pitchFamily="18" charset="0"/>
              </a:rPr>
            </a:br>
            <a:r>
              <a:rPr lang="en-US" sz="2300" b="0" u="none" strike="noStrike" baseline="0" dirty="0">
                <a:latin typeface="Times New Roman" panose="02020603050405020304" pitchFamily="18" charset="0"/>
                <a:cs typeface="Times New Roman" panose="02020603050405020304" pitchFamily="18" charset="0"/>
              </a:rPr>
              <a:t>Galatians 3:10-11, </a:t>
            </a:r>
            <a:r>
              <a:rPr lang="en-US" sz="2300" b="0" i="1" u="none" strike="noStrike" baseline="0" dirty="0">
                <a:latin typeface="Times New Roman" panose="02020603050405020304" pitchFamily="18" charset="0"/>
                <a:cs typeface="Times New Roman" panose="02020603050405020304" pitchFamily="18" charset="0"/>
              </a:rPr>
              <a:t>“For as many as are of the works of the law are under a curse: for it is written, Cursed is every one who continuet</a:t>
            </a:r>
            <a:r>
              <a:rPr lang="en-US" sz="2300" b="0" i="1" strike="noStrike" baseline="0" dirty="0">
                <a:latin typeface="Times New Roman" panose="02020603050405020304" pitchFamily="18" charset="0"/>
                <a:cs typeface="Times New Roman" panose="02020603050405020304" pitchFamily="18" charset="0"/>
              </a:rPr>
              <a:t>h </a:t>
            </a:r>
            <a:r>
              <a:rPr lang="en-US" sz="2300" b="1" i="1" strike="noStrike" baseline="0" dirty="0">
                <a:latin typeface="Times New Roman" panose="02020603050405020304" pitchFamily="18" charset="0"/>
                <a:cs typeface="Times New Roman" panose="02020603050405020304" pitchFamily="18" charset="0"/>
              </a:rPr>
              <a:t>not in all things </a:t>
            </a:r>
            <a:r>
              <a:rPr lang="en-US" sz="2300" b="0" i="1" u="none" strike="noStrike" baseline="0" dirty="0">
                <a:latin typeface="Times New Roman" panose="02020603050405020304" pitchFamily="18" charset="0"/>
                <a:cs typeface="Times New Roman" panose="02020603050405020304" pitchFamily="18" charset="0"/>
              </a:rPr>
              <a:t>that are written in the book of the law, to do them. Now that no man is justified by the law before God, is evident: for, The righteous shall live by faith”</a:t>
            </a:r>
            <a:r>
              <a:rPr lang="en-US" sz="2300" b="0" u="none" strike="noStrike" baseline="0" dirty="0">
                <a:latin typeface="Times New Roman" panose="02020603050405020304" pitchFamily="18" charset="0"/>
                <a:cs typeface="Times New Roman" panose="02020603050405020304" pitchFamily="18" charset="0"/>
              </a:rPr>
              <a:t> (NOTE: 3:21)</a:t>
            </a:r>
          </a:p>
          <a:p>
            <a:pPr lvl="1">
              <a:lnSpc>
                <a:spcPct val="100000"/>
              </a:lnSpc>
              <a:spcBef>
                <a:spcPts val="0"/>
              </a:spcBef>
            </a:pPr>
            <a:r>
              <a:rPr lang="en-US" sz="2300" b="0" i="0" u="none" strike="noStrike" baseline="0" dirty="0">
                <a:latin typeface="Times New Roman" panose="02020603050405020304" pitchFamily="18" charset="0"/>
                <a:cs typeface="Times New Roman" panose="02020603050405020304" pitchFamily="18" charset="0"/>
              </a:rPr>
              <a:t>The only way one can be justified by the law is by perfect law keeping.</a:t>
            </a:r>
            <a:br>
              <a:rPr lang="en-US" sz="2300" b="0" i="0" u="none" strike="noStrike" baseline="0" dirty="0">
                <a:latin typeface="Times New Roman" panose="02020603050405020304" pitchFamily="18" charset="0"/>
                <a:cs typeface="Times New Roman" panose="02020603050405020304" pitchFamily="18" charset="0"/>
              </a:rPr>
            </a:br>
            <a:r>
              <a:rPr lang="en-US" sz="2300" b="0" u="none" strike="noStrike" baseline="0" dirty="0">
                <a:latin typeface="Times New Roman" panose="02020603050405020304" pitchFamily="18" charset="0"/>
                <a:cs typeface="Times New Roman" panose="02020603050405020304" pitchFamily="18" charset="0"/>
              </a:rPr>
              <a:t>James 2:10, </a:t>
            </a:r>
            <a:r>
              <a:rPr lang="en-US" sz="2300" b="0" i="1" u="none" strike="noStrike" baseline="0" dirty="0">
                <a:latin typeface="Times New Roman" panose="02020603050405020304" pitchFamily="18" charset="0"/>
                <a:cs typeface="Times New Roman" panose="02020603050405020304" pitchFamily="18" charset="0"/>
              </a:rPr>
              <a:t>“For whoever shall keep the </a:t>
            </a:r>
            <a:r>
              <a:rPr lang="en-US" sz="2300" b="1" i="1" u="none" strike="noStrike" baseline="0" dirty="0">
                <a:latin typeface="Times New Roman" panose="02020603050405020304" pitchFamily="18" charset="0"/>
                <a:cs typeface="Times New Roman" panose="02020603050405020304" pitchFamily="18" charset="0"/>
              </a:rPr>
              <a:t>whole law</a:t>
            </a:r>
            <a:r>
              <a:rPr lang="en-US" sz="2300" b="0" i="1" u="none" strike="noStrike" baseline="0" dirty="0">
                <a:latin typeface="Times New Roman" panose="02020603050405020304" pitchFamily="18" charset="0"/>
                <a:cs typeface="Times New Roman" panose="02020603050405020304" pitchFamily="18" charset="0"/>
              </a:rPr>
              <a:t>, and yet stumble in one (point), he is guilty of </a:t>
            </a:r>
            <a:r>
              <a:rPr lang="en-US" sz="2300" b="1" i="1" u="none" strike="noStrike" baseline="0" dirty="0">
                <a:latin typeface="Times New Roman" panose="02020603050405020304" pitchFamily="18" charset="0"/>
                <a:cs typeface="Times New Roman" panose="02020603050405020304" pitchFamily="18" charset="0"/>
              </a:rPr>
              <a:t>all</a:t>
            </a:r>
            <a:r>
              <a:rPr lang="en-US" sz="2300" b="0" i="1" u="none" strike="noStrike" baseline="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02076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CF95A-0201-4838-ACC6-4B4213FFC1B6}"/>
              </a:ext>
            </a:extLst>
          </p:cNvPr>
          <p:cNvSpPr>
            <a:spLocks noGrp="1"/>
          </p:cNvSpPr>
          <p:nvPr>
            <p:ph type="title"/>
          </p:nvPr>
        </p:nvSpPr>
        <p:spPr>
          <a:xfrm>
            <a:off x="628650" y="677042"/>
            <a:ext cx="7886700" cy="701731"/>
          </a:xfrm>
        </p:spPr>
        <p:txBody>
          <a:bodyPr>
            <a:spAutoFit/>
          </a:bodyPr>
          <a:lstStyle/>
          <a:p>
            <a:r>
              <a:rPr lang="en-US" dirty="0"/>
              <a:t>Why Christ Died</a:t>
            </a:r>
          </a:p>
        </p:txBody>
      </p:sp>
      <p:sp>
        <p:nvSpPr>
          <p:cNvPr id="3" name="Content Placeholder 2">
            <a:extLst>
              <a:ext uri="{FF2B5EF4-FFF2-40B4-BE49-F238E27FC236}">
                <a16:creationId xmlns:a16="http://schemas.microsoft.com/office/drawing/2014/main" id="{D4BED389-A2A7-4FEC-8771-B1D735A8D27E}"/>
              </a:ext>
            </a:extLst>
          </p:cNvPr>
          <p:cNvSpPr>
            <a:spLocks noGrp="1"/>
          </p:cNvSpPr>
          <p:nvPr>
            <p:ph idx="1"/>
          </p:nvPr>
        </p:nvSpPr>
        <p:spPr>
          <a:xfrm>
            <a:off x="628650" y="1476374"/>
            <a:ext cx="7886700" cy="4871077"/>
          </a:xfrm>
        </p:spPr>
        <p:txBody>
          <a:bodyPr>
            <a:spAutoFit/>
          </a:bodyPr>
          <a:lstStyle/>
          <a:p>
            <a:pPr marL="0" indent="0">
              <a:buNone/>
            </a:pPr>
            <a:r>
              <a:rPr lang="en-US" b="1" i="0" u="none" strike="noStrike" baseline="0" dirty="0">
                <a:latin typeface="Times New Roman" panose="02020603050405020304" pitchFamily="18" charset="0"/>
                <a:cs typeface="Times New Roman" panose="02020603050405020304" pitchFamily="18" charset="0"/>
              </a:rPr>
              <a:t>GOD GAVE MAN LAW. Romans 4:15; 5:13-14</a:t>
            </a:r>
          </a:p>
          <a:p>
            <a:r>
              <a:rPr lang="en-US" u="none" strike="noStrike" baseline="0" dirty="0">
                <a:latin typeface="Times New Roman" panose="02020603050405020304" pitchFamily="18" charset="0"/>
                <a:cs typeface="Times New Roman" panose="02020603050405020304" pitchFamily="18" charset="0"/>
              </a:rPr>
              <a:t>YET: Romans 3:23, </a:t>
            </a:r>
            <a:r>
              <a:rPr lang="en-US" i="1" u="none" strike="noStrike" baseline="0" dirty="0">
                <a:latin typeface="Times New Roman" panose="02020603050405020304" pitchFamily="18" charset="0"/>
                <a:cs typeface="Times New Roman" panose="02020603050405020304" pitchFamily="18" charset="0"/>
              </a:rPr>
              <a:t>“for all have sinned, and fall short of the glory of God”</a:t>
            </a:r>
          </a:p>
          <a:p>
            <a:pPr marL="0" indent="0">
              <a:buNone/>
            </a:pPr>
            <a:r>
              <a:rPr lang="en-US" b="1" i="0" u="none" strike="noStrike" baseline="0" dirty="0">
                <a:latin typeface="Times New Roman" panose="02020603050405020304" pitchFamily="18" charset="0"/>
                <a:cs typeface="Times New Roman" panose="02020603050405020304" pitchFamily="18" charset="0"/>
              </a:rPr>
              <a:t>Consequence of violating God’s law.</a:t>
            </a:r>
          </a:p>
          <a:p>
            <a:r>
              <a:rPr lang="en-US" dirty="0">
                <a:latin typeface="Times New Roman" panose="02020603050405020304" pitchFamily="18" charset="0"/>
                <a:cs typeface="Times New Roman" panose="02020603050405020304" pitchFamily="18" charset="0"/>
              </a:rPr>
              <a:t>Isaiah 59:1-2, </a:t>
            </a:r>
            <a:r>
              <a:rPr lang="en-US" i="1" dirty="0">
                <a:latin typeface="Times New Roman" panose="02020603050405020304" pitchFamily="18" charset="0"/>
                <a:cs typeface="Times New Roman" panose="02020603050405020304" pitchFamily="18" charset="0"/>
              </a:rPr>
              <a:t>“Behold, Jehovah’s hand is not shortened, that it cannot save; neither his ear heavy, that it cannot hear: but your iniquities have separated between you and your God, and </a:t>
            </a:r>
            <a:r>
              <a:rPr lang="en-US" b="1" i="1" dirty="0">
                <a:latin typeface="Times New Roman" panose="02020603050405020304" pitchFamily="18" charset="0"/>
                <a:cs typeface="Times New Roman" panose="02020603050405020304" pitchFamily="18" charset="0"/>
              </a:rPr>
              <a:t>your sins have hid his face from you, so that he will not hear</a:t>
            </a:r>
            <a:r>
              <a:rPr lang="en-US" i="1"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Note: Romans 5:12; 6:23; 1:18; 7:7-11</a:t>
            </a:r>
          </a:p>
        </p:txBody>
      </p:sp>
    </p:spTree>
    <p:extLst>
      <p:ext uri="{BB962C8B-B14F-4D97-AF65-F5344CB8AC3E}">
        <p14:creationId xmlns:p14="http://schemas.microsoft.com/office/powerpoint/2010/main" val="3618562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CF95A-0201-4838-ACC6-4B4213FFC1B6}"/>
              </a:ext>
            </a:extLst>
          </p:cNvPr>
          <p:cNvSpPr>
            <a:spLocks noGrp="1"/>
          </p:cNvSpPr>
          <p:nvPr>
            <p:ph type="title"/>
          </p:nvPr>
        </p:nvSpPr>
        <p:spPr>
          <a:xfrm>
            <a:off x="628650" y="677042"/>
            <a:ext cx="7886700" cy="701731"/>
          </a:xfrm>
        </p:spPr>
        <p:txBody>
          <a:bodyPr>
            <a:spAutoFit/>
          </a:bodyPr>
          <a:lstStyle/>
          <a:p>
            <a:r>
              <a:rPr lang="en-US" dirty="0"/>
              <a:t>Why Christ Died</a:t>
            </a:r>
          </a:p>
        </p:txBody>
      </p:sp>
      <p:sp>
        <p:nvSpPr>
          <p:cNvPr id="3" name="Content Placeholder 2">
            <a:extLst>
              <a:ext uri="{FF2B5EF4-FFF2-40B4-BE49-F238E27FC236}">
                <a16:creationId xmlns:a16="http://schemas.microsoft.com/office/drawing/2014/main" id="{D4BED389-A2A7-4FEC-8771-B1D735A8D27E}"/>
              </a:ext>
            </a:extLst>
          </p:cNvPr>
          <p:cNvSpPr>
            <a:spLocks noGrp="1"/>
          </p:cNvSpPr>
          <p:nvPr>
            <p:ph idx="1"/>
          </p:nvPr>
        </p:nvSpPr>
        <p:spPr>
          <a:xfrm>
            <a:off x="320516" y="1476374"/>
            <a:ext cx="8550110" cy="5258876"/>
          </a:xfrm>
        </p:spPr>
        <p:txBody>
          <a:bodyPr wrap="square">
            <a:spAutoFit/>
          </a:bodyPr>
          <a:lstStyle/>
          <a:p>
            <a:pPr marL="0" indent="0">
              <a:buNone/>
            </a:pPr>
            <a:r>
              <a:rPr lang="en-US" b="1" dirty="0">
                <a:latin typeface="Times New Roman" panose="02020603050405020304" pitchFamily="18" charset="0"/>
                <a:cs typeface="Times New Roman" panose="02020603050405020304" pitchFamily="18" charset="0"/>
              </a:rPr>
              <a:t>W</a:t>
            </a:r>
            <a:r>
              <a:rPr lang="en-US" b="1" i="0" u="none" strike="noStrike" baseline="0" dirty="0">
                <a:latin typeface="Times New Roman" panose="02020603050405020304" pitchFamily="18" charset="0"/>
                <a:cs typeface="Times New Roman" panose="02020603050405020304" pitchFamily="18" charset="0"/>
              </a:rPr>
              <a:t>hat could man do when he broke the Law?</a:t>
            </a:r>
          </a:p>
          <a:p>
            <a:pPr marL="0" indent="0">
              <a:buNone/>
            </a:pPr>
            <a:r>
              <a:rPr lang="en-US" dirty="0">
                <a:latin typeface="Times New Roman" panose="02020603050405020304" pitchFamily="18" charset="0"/>
                <a:cs typeface="Times New Roman" panose="02020603050405020304" pitchFamily="18" charset="0"/>
              </a:rPr>
              <a:t>1. </a:t>
            </a:r>
            <a:r>
              <a:rPr lang="en-US" b="0" i="0" u="none" strike="noStrike" baseline="0" dirty="0">
                <a:latin typeface="Times New Roman" panose="02020603050405020304" pitchFamily="18" charset="0"/>
                <a:cs typeface="Times New Roman" panose="02020603050405020304" pitchFamily="18" charset="0"/>
              </a:rPr>
              <a:t>He could accept the penalty.</a:t>
            </a:r>
          </a:p>
          <a:p>
            <a:pPr marL="0" indent="0">
              <a:buNone/>
            </a:pPr>
            <a:r>
              <a:rPr lang="en-US" b="0" i="0" u="none" strike="noStrike" baseline="0" dirty="0">
                <a:latin typeface="Times New Roman" panose="02020603050405020304" pitchFamily="18" charset="0"/>
                <a:cs typeface="Times New Roman" panose="02020603050405020304" pitchFamily="18" charset="0"/>
              </a:rPr>
              <a:t>2. God’s law provided for animal sacrifices to be 	offered.</a:t>
            </a:r>
          </a:p>
          <a:p>
            <a:pPr lvl="1"/>
            <a:r>
              <a:rPr lang="en-US" sz="2800" b="0" i="0" u="none" strike="noStrike" baseline="0" dirty="0">
                <a:latin typeface="Times New Roman" panose="02020603050405020304" pitchFamily="18" charset="0"/>
                <a:cs typeface="Times New Roman" panose="02020603050405020304" pitchFamily="18" charset="0"/>
              </a:rPr>
              <a:t>However, these animal sacrifices (though they were for the forgiveness of sins – Leviticus 4-5) were offered in type or shadow and did not perfect man in forgiveness (Hebrews 10:1-4).</a:t>
            </a:r>
          </a:p>
          <a:p>
            <a:pPr marL="457200" lvl="1" indent="0">
              <a:buNone/>
            </a:pPr>
            <a:endParaRPr lang="en-US" sz="2800" b="0" i="0" u="none" strike="noStrike" baseline="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b="0" i="0" u="none" strike="noStrike" baseline="0" dirty="0">
                <a:latin typeface="Times New Roman" panose="02020603050405020304" pitchFamily="18" charset="0"/>
                <a:cs typeface="Times New Roman" panose="02020603050405020304" pitchFamily="18" charset="0"/>
              </a:rPr>
              <a:t>Man’s sin and resulting death could not be completely atoned for by the death of an animal. It took the death of man (cf. Ezekiel 18:20). Man sinned, Man had to die.</a:t>
            </a: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3005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CF95A-0201-4838-ACC6-4B4213FFC1B6}"/>
              </a:ext>
            </a:extLst>
          </p:cNvPr>
          <p:cNvSpPr>
            <a:spLocks noGrp="1"/>
          </p:cNvSpPr>
          <p:nvPr>
            <p:ph type="title"/>
          </p:nvPr>
        </p:nvSpPr>
        <p:spPr>
          <a:xfrm>
            <a:off x="628650" y="677042"/>
            <a:ext cx="7886700" cy="701731"/>
          </a:xfrm>
        </p:spPr>
        <p:txBody>
          <a:bodyPr>
            <a:spAutoFit/>
          </a:bodyPr>
          <a:lstStyle/>
          <a:p>
            <a:r>
              <a:rPr lang="en-US" dirty="0"/>
              <a:t>Why Christ Died</a:t>
            </a:r>
          </a:p>
        </p:txBody>
      </p:sp>
      <p:sp>
        <p:nvSpPr>
          <p:cNvPr id="3" name="Content Placeholder 2">
            <a:extLst>
              <a:ext uri="{FF2B5EF4-FFF2-40B4-BE49-F238E27FC236}">
                <a16:creationId xmlns:a16="http://schemas.microsoft.com/office/drawing/2014/main" id="{D4BED389-A2A7-4FEC-8771-B1D735A8D27E}"/>
              </a:ext>
            </a:extLst>
          </p:cNvPr>
          <p:cNvSpPr>
            <a:spLocks noGrp="1"/>
          </p:cNvSpPr>
          <p:nvPr>
            <p:ph idx="1"/>
          </p:nvPr>
        </p:nvSpPr>
        <p:spPr>
          <a:xfrm>
            <a:off x="628650" y="1476374"/>
            <a:ext cx="8096250" cy="5220916"/>
          </a:xfrm>
        </p:spPr>
        <p:txBody>
          <a:bodyPr>
            <a:spAutoFit/>
          </a:bodyPr>
          <a:lstStyle/>
          <a:p>
            <a:pPr marL="0" indent="0">
              <a:buNone/>
            </a:pPr>
            <a:r>
              <a:rPr lang="en-US" b="1" dirty="0">
                <a:latin typeface="Times New Roman" panose="02020603050405020304" pitchFamily="18" charset="0"/>
                <a:cs typeface="Times New Roman" panose="02020603050405020304" pitchFamily="18" charset="0"/>
              </a:rPr>
              <a:t>What did God do? He Gave His Son.</a:t>
            </a:r>
          </a:p>
          <a:p>
            <a:pPr marL="0" indent="0">
              <a:buNone/>
            </a:pPr>
            <a:r>
              <a:rPr lang="en-US" sz="2700" b="1" dirty="0">
                <a:latin typeface="Times New Roman" panose="02020603050405020304" pitchFamily="18" charset="0"/>
                <a:cs typeface="Times New Roman" panose="02020603050405020304" pitchFamily="18" charset="0"/>
              </a:rPr>
              <a:t>WHY? Romans 5:6ff: John 3:16; John 15:13</a:t>
            </a:r>
          </a:p>
          <a:p>
            <a:r>
              <a:rPr lang="en-US" sz="2700" dirty="0">
                <a:latin typeface="Times New Roman" panose="02020603050405020304" pitchFamily="18" charset="0"/>
                <a:cs typeface="Times New Roman" panose="02020603050405020304" pitchFamily="18" charset="0"/>
              </a:rPr>
              <a:t>Jesus came in the flesh. John 1:14; Philippians 2:5;</a:t>
            </a: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1 John 4:1-3</a:t>
            </a:r>
          </a:p>
          <a:p>
            <a:r>
              <a:rPr lang="en-US" sz="2700" dirty="0">
                <a:latin typeface="Times New Roman" panose="02020603050405020304" pitchFamily="18" charset="0"/>
                <a:cs typeface="Times New Roman" panose="02020603050405020304" pitchFamily="18" charset="0"/>
              </a:rPr>
              <a:t>Jesus perfectly kept the law. Hebrews 4:14-15; 7:26-27; 1 Peter 2:21-22</a:t>
            </a:r>
          </a:p>
          <a:p>
            <a:pPr lvl="1"/>
            <a:r>
              <a:rPr lang="en-US" sz="2700" dirty="0">
                <a:latin typeface="Times New Roman" panose="02020603050405020304" pitchFamily="18" charset="0"/>
                <a:cs typeface="Times New Roman" panose="02020603050405020304" pitchFamily="18" charset="0"/>
              </a:rPr>
              <a:t>To become the perfect sacrifice. 1 Peter 1:18-19</a:t>
            </a:r>
          </a:p>
          <a:p>
            <a:r>
              <a:rPr lang="en-US" sz="2700" dirty="0">
                <a:latin typeface="Times New Roman" panose="02020603050405020304" pitchFamily="18" charset="0"/>
                <a:cs typeface="Times New Roman" panose="02020603050405020304" pitchFamily="18" charset="0"/>
              </a:rPr>
              <a:t>Jesus died to pay the debt of sin. 1 Peter 2:24; </a:t>
            </a:r>
            <a:br>
              <a:rPr lang="en-US" sz="2700" dirty="0">
                <a:latin typeface="Times New Roman" panose="02020603050405020304" pitchFamily="18" charset="0"/>
                <a:cs typeface="Times New Roman" panose="02020603050405020304" pitchFamily="18" charset="0"/>
              </a:rPr>
            </a:br>
            <a:r>
              <a:rPr lang="en-US" sz="2700" dirty="0">
                <a:latin typeface="Times New Roman" panose="02020603050405020304" pitchFamily="18" charset="0"/>
                <a:cs typeface="Times New Roman" panose="02020603050405020304" pitchFamily="18" charset="0"/>
              </a:rPr>
              <a:t>2 Corinthians 5:21; cf. Isaiah 53:4</a:t>
            </a:r>
          </a:p>
          <a:p>
            <a:pPr lvl="1"/>
            <a:r>
              <a:rPr lang="en-US" sz="2700" u="none" strike="noStrike" baseline="0" dirty="0">
                <a:latin typeface="Times New Roman" panose="02020603050405020304" pitchFamily="18" charset="0"/>
                <a:cs typeface="Times New Roman" panose="02020603050405020304" pitchFamily="18" charset="0"/>
              </a:rPr>
              <a:t>Matthew 20:28, </a:t>
            </a:r>
            <a:r>
              <a:rPr lang="en-US" sz="2700" i="1" u="none" strike="noStrike" baseline="0" dirty="0">
                <a:latin typeface="Times New Roman" panose="02020603050405020304" pitchFamily="18" charset="0"/>
                <a:cs typeface="Times New Roman" panose="02020603050405020304" pitchFamily="18" charset="0"/>
              </a:rPr>
              <a:t>“… the Son of man came not to be ministered unto, but to minister, and to give his life a ransom for many”</a:t>
            </a:r>
          </a:p>
        </p:txBody>
      </p:sp>
    </p:spTree>
    <p:extLst>
      <p:ext uri="{BB962C8B-B14F-4D97-AF65-F5344CB8AC3E}">
        <p14:creationId xmlns:p14="http://schemas.microsoft.com/office/powerpoint/2010/main" val="1639388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CF95A-0201-4838-ACC6-4B4213FFC1B6}"/>
              </a:ext>
            </a:extLst>
          </p:cNvPr>
          <p:cNvSpPr>
            <a:spLocks noGrp="1"/>
          </p:cNvSpPr>
          <p:nvPr>
            <p:ph type="title"/>
          </p:nvPr>
        </p:nvSpPr>
        <p:spPr>
          <a:xfrm>
            <a:off x="628650" y="677042"/>
            <a:ext cx="7886700" cy="701731"/>
          </a:xfrm>
        </p:spPr>
        <p:txBody>
          <a:bodyPr>
            <a:spAutoFit/>
          </a:bodyPr>
          <a:lstStyle/>
          <a:p>
            <a:r>
              <a:rPr lang="en-US" dirty="0"/>
              <a:t>Why Christ Died</a:t>
            </a:r>
          </a:p>
        </p:txBody>
      </p:sp>
      <p:sp>
        <p:nvSpPr>
          <p:cNvPr id="3" name="Content Placeholder 2">
            <a:extLst>
              <a:ext uri="{FF2B5EF4-FFF2-40B4-BE49-F238E27FC236}">
                <a16:creationId xmlns:a16="http://schemas.microsoft.com/office/drawing/2014/main" id="{D4BED389-A2A7-4FEC-8771-B1D735A8D27E}"/>
              </a:ext>
            </a:extLst>
          </p:cNvPr>
          <p:cNvSpPr>
            <a:spLocks noGrp="1"/>
          </p:cNvSpPr>
          <p:nvPr>
            <p:ph idx="1"/>
          </p:nvPr>
        </p:nvSpPr>
        <p:spPr>
          <a:xfrm>
            <a:off x="628650" y="1476374"/>
            <a:ext cx="8096250" cy="4742837"/>
          </a:xfrm>
        </p:spPr>
        <p:txBody>
          <a:bodyPr>
            <a:spAutoFit/>
          </a:bodyPr>
          <a:lstStyle/>
          <a:p>
            <a:pPr marL="0" indent="0">
              <a:buNone/>
            </a:pPr>
            <a:r>
              <a:rPr lang="en-US" b="1" dirty="0">
                <a:latin typeface="Times New Roman" panose="02020603050405020304" pitchFamily="18" charset="0"/>
                <a:cs typeface="Times New Roman" panose="02020603050405020304" pitchFamily="18" charset="0"/>
              </a:rPr>
              <a:t>What did Christ’s death accomplish?</a:t>
            </a:r>
          </a:p>
          <a:p>
            <a:pPr marL="339725" indent="-339725">
              <a:buNone/>
            </a:pPr>
            <a:r>
              <a:rPr lang="en-US" b="0" i="0" u="none" strike="noStrike" baseline="0" dirty="0">
                <a:latin typeface="Times New Roman" panose="02020603050405020304" pitchFamily="18" charset="0"/>
                <a:cs typeface="Times New Roman" panose="02020603050405020304" pitchFamily="18" charset="0"/>
              </a:rPr>
              <a:t>1. </a:t>
            </a:r>
            <a:r>
              <a:rPr lang="en-US" b="1" i="0" u="none" strike="noStrike" baseline="0" dirty="0">
                <a:latin typeface="Times New Roman" panose="02020603050405020304" pitchFamily="18" charset="0"/>
                <a:cs typeface="Times New Roman" panose="02020603050405020304" pitchFamily="18" charset="0"/>
              </a:rPr>
              <a:t>Justice. </a:t>
            </a:r>
            <a:r>
              <a:rPr lang="en-US" b="0" i="0" u="none" strike="noStrike" baseline="0" dirty="0">
                <a:latin typeface="Times New Roman" panose="02020603050405020304" pitchFamily="18" charset="0"/>
                <a:cs typeface="Times New Roman" panose="02020603050405020304" pitchFamily="18" charset="0"/>
              </a:rPr>
              <a:t>God’s law was upheld. Romans 3:24-26; 6:23</a:t>
            </a:r>
          </a:p>
          <a:p>
            <a:r>
              <a:rPr lang="en-US" b="0" i="0" u="none" strike="noStrike" baseline="0" dirty="0">
                <a:latin typeface="Times New Roman" panose="02020603050405020304" pitchFamily="18" charset="0"/>
                <a:cs typeface="Times New Roman" panose="02020603050405020304" pitchFamily="18" charset="0"/>
              </a:rPr>
              <a:t>Jesus took our sentence of death and paid it for us.</a:t>
            </a:r>
            <a:br>
              <a:rPr lang="en-US" b="0" i="0" u="none" strike="noStrike" baseline="0" dirty="0">
                <a:latin typeface="Times New Roman" panose="02020603050405020304" pitchFamily="18" charset="0"/>
                <a:cs typeface="Times New Roman" panose="02020603050405020304" pitchFamily="18" charset="0"/>
              </a:rPr>
            </a:br>
            <a:r>
              <a:rPr lang="en-US" b="0" u="none" strike="noStrike" baseline="0" dirty="0">
                <a:latin typeface="Times New Roman" panose="02020603050405020304" pitchFamily="18" charset="0"/>
                <a:cs typeface="Times New Roman" panose="02020603050405020304" pitchFamily="18" charset="0"/>
              </a:rPr>
              <a:t>Hebrews 2:9, </a:t>
            </a:r>
            <a:r>
              <a:rPr lang="en-US" b="0" i="1" u="none" strike="noStrike" baseline="0" dirty="0">
                <a:latin typeface="Times New Roman" panose="02020603050405020304" pitchFamily="18" charset="0"/>
                <a:cs typeface="Times New Roman" panose="02020603050405020304" pitchFamily="18" charset="0"/>
              </a:rPr>
              <a:t>“But we behold him who hath been made a little lower than the angels, (even) Jesus, because of the suffering of death crowned with glory and honor, that by the grace of God he should taste of death for every (man).”</a:t>
            </a:r>
            <a:r>
              <a:rPr lang="en-US" b="0" u="none" strike="noStrike" baseline="0" dirty="0">
                <a:latin typeface="Times New Roman" panose="02020603050405020304" pitchFamily="18" charset="0"/>
                <a:cs typeface="Times New Roman" panose="02020603050405020304" pitchFamily="18" charset="0"/>
              </a:rPr>
              <a:t> cf. 2 Corinthians 5:14</a:t>
            </a:r>
          </a:p>
          <a:p>
            <a:r>
              <a:rPr lang="en-US" b="0" i="0" u="none" strike="noStrike" baseline="0" dirty="0">
                <a:latin typeface="Times New Roman" panose="02020603050405020304" pitchFamily="18" charset="0"/>
                <a:cs typeface="Times New Roman" panose="02020603050405020304" pitchFamily="18" charset="0"/>
              </a:rPr>
              <a:t>If we reject Jesus, we reject salvation. That is just! </a:t>
            </a:r>
            <a:br>
              <a:rPr lang="en-US" b="0" i="0" u="none" strike="noStrike" baseline="0" dirty="0">
                <a:latin typeface="Times New Roman" panose="02020603050405020304" pitchFamily="18" charset="0"/>
                <a:cs typeface="Times New Roman" panose="02020603050405020304" pitchFamily="18" charset="0"/>
              </a:rPr>
            </a:br>
            <a:r>
              <a:rPr lang="en-US" b="0" i="0" u="none" strike="noStrike" baseline="0" dirty="0">
                <a:latin typeface="Times New Roman" panose="02020603050405020304" pitchFamily="18" charset="0"/>
                <a:cs typeface="Times New Roman" panose="02020603050405020304" pitchFamily="18" charset="0"/>
              </a:rPr>
              <a:t>Mark 16:15-16; John 8:24</a:t>
            </a:r>
          </a:p>
        </p:txBody>
      </p:sp>
    </p:spTree>
    <p:extLst>
      <p:ext uri="{BB962C8B-B14F-4D97-AF65-F5344CB8AC3E}">
        <p14:creationId xmlns:p14="http://schemas.microsoft.com/office/powerpoint/2010/main" val="2921273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CF95A-0201-4838-ACC6-4B4213FFC1B6}"/>
              </a:ext>
            </a:extLst>
          </p:cNvPr>
          <p:cNvSpPr>
            <a:spLocks noGrp="1"/>
          </p:cNvSpPr>
          <p:nvPr>
            <p:ph type="title"/>
          </p:nvPr>
        </p:nvSpPr>
        <p:spPr>
          <a:xfrm>
            <a:off x="628650" y="677042"/>
            <a:ext cx="7886700" cy="701731"/>
          </a:xfrm>
        </p:spPr>
        <p:txBody>
          <a:bodyPr>
            <a:spAutoFit/>
          </a:bodyPr>
          <a:lstStyle/>
          <a:p>
            <a:r>
              <a:rPr lang="en-US" dirty="0"/>
              <a:t>Why Christ Died</a:t>
            </a:r>
          </a:p>
        </p:txBody>
      </p:sp>
      <p:sp>
        <p:nvSpPr>
          <p:cNvPr id="3" name="Content Placeholder 2">
            <a:extLst>
              <a:ext uri="{FF2B5EF4-FFF2-40B4-BE49-F238E27FC236}">
                <a16:creationId xmlns:a16="http://schemas.microsoft.com/office/drawing/2014/main" id="{D4BED389-A2A7-4FEC-8771-B1D735A8D27E}"/>
              </a:ext>
            </a:extLst>
          </p:cNvPr>
          <p:cNvSpPr>
            <a:spLocks noGrp="1"/>
          </p:cNvSpPr>
          <p:nvPr>
            <p:ph idx="1"/>
          </p:nvPr>
        </p:nvSpPr>
        <p:spPr>
          <a:xfrm>
            <a:off x="160256" y="1344396"/>
            <a:ext cx="8814062" cy="5493812"/>
          </a:xfrm>
        </p:spPr>
        <p:txBody>
          <a:bodyPr wrap="square">
            <a:spAutoFit/>
          </a:bodyPr>
          <a:lstStyle/>
          <a:p>
            <a:pPr marL="0" indent="0">
              <a:lnSpc>
                <a:spcPct val="100000"/>
              </a:lnSpc>
              <a:spcBef>
                <a:spcPts val="0"/>
              </a:spcBef>
              <a:buNone/>
            </a:pPr>
            <a:r>
              <a:rPr lang="en-US" b="1" dirty="0">
                <a:latin typeface="Times New Roman" panose="02020603050405020304" pitchFamily="18" charset="0"/>
                <a:cs typeface="Times New Roman" panose="02020603050405020304" pitchFamily="18" charset="0"/>
              </a:rPr>
              <a:t>What did Christ’s death accomplish?</a:t>
            </a:r>
          </a:p>
          <a:p>
            <a:pPr marL="282575" indent="-282575">
              <a:lnSpc>
                <a:spcPct val="100000"/>
              </a:lnSpc>
              <a:spcBef>
                <a:spcPts val="0"/>
              </a:spcBef>
              <a:buNone/>
            </a:pPr>
            <a:r>
              <a:rPr lang="en-US" sz="2600" u="none" strike="noStrike" baseline="0" dirty="0">
                <a:latin typeface="Times New Roman" panose="02020603050405020304" pitchFamily="18" charset="0"/>
                <a:cs typeface="Times New Roman" panose="02020603050405020304" pitchFamily="18" charset="0"/>
              </a:rPr>
              <a:t>2.</a:t>
            </a:r>
            <a:r>
              <a:rPr lang="en-US" sz="2600" dirty="0">
                <a:latin typeface="Times New Roman" panose="02020603050405020304" pitchFamily="18" charset="0"/>
                <a:cs typeface="Times New Roman" panose="02020603050405020304" pitchFamily="18" charset="0"/>
              </a:rPr>
              <a:t> </a:t>
            </a:r>
            <a:r>
              <a:rPr lang="en-US" sz="2600" b="1" dirty="0">
                <a:latin typeface="Times New Roman" panose="02020603050405020304" pitchFamily="18" charset="0"/>
                <a:cs typeface="Times New Roman" panose="02020603050405020304" pitchFamily="18" charset="0"/>
              </a:rPr>
              <a:t>Justification. </a:t>
            </a:r>
            <a:r>
              <a:rPr lang="en-US" sz="2600" dirty="0">
                <a:latin typeface="Times New Roman" panose="02020603050405020304" pitchFamily="18" charset="0"/>
                <a:cs typeface="Times New Roman" panose="02020603050405020304" pitchFamily="18" charset="0"/>
              </a:rPr>
              <a:t>P</a:t>
            </a:r>
            <a:r>
              <a:rPr lang="en-US" sz="2600" b="0" i="0" u="none" strike="noStrike" baseline="0" dirty="0">
                <a:latin typeface="Times New Roman" panose="02020603050405020304" pitchFamily="18" charset="0"/>
                <a:cs typeface="Times New Roman" panose="02020603050405020304" pitchFamily="18" charset="0"/>
              </a:rPr>
              <a:t>rovision was made for man’s forgiveness. Romans 3:24-26; 6:23; (cf. Hebrews 2:9,14,17;</a:t>
            </a:r>
            <a:br>
              <a:rPr lang="en-US" sz="2600" b="0" i="0" u="none" strike="noStrike" baseline="0" dirty="0">
                <a:latin typeface="Times New Roman" panose="02020603050405020304" pitchFamily="18" charset="0"/>
                <a:cs typeface="Times New Roman" panose="02020603050405020304" pitchFamily="18" charset="0"/>
              </a:rPr>
            </a:br>
            <a:r>
              <a:rPr lang="en-US" sz="2600" b="0" i="0" u="none" strike="noStrike" baseline="0" dirty="0">
                <a:latin typeface="Times New Roman" panose="02020603050405020304" pitchFamily="18" charset="0"/>
                <a:cs typeface="Times New Roman" panose="02020603050405020304" pitchFamily="18" charset="0"/>
              </a:rPr>
              <a:t>Romans 5:8-11, 19)</a:t>
            </a:r>
          </a:p>
          <a:p>
            <a:pPr marL="0" indent="0">
              <a:lnSpc>
                <a:spcPct val="100000"/>
              </a:lnSpc>
              <a:spcBef>
                <a:spcPts val="0"/>
              </a:spcBef>
              <a:buNone/>
            </a:pPr>
            <a:endParaRPr lang="en-US" sz="2600" b="0" i="0" u="none" strike="noStrike" baseline="0" dirty="0">
              <a:latin typeface="Times New Roman" panose="02020603050405020304" pitchFamily="18" charset="0"/>
              <a:cs typeface="Times New Roman" panose="02020603050405020304" pitchFamily="18" charset="0"/>
            </a:endParaRPr>
          </a:p>
          <a:p>
            <a:pPr>
              <a:lnSpc>
                <a:spcPct val="100000"/>
              </a:lnSpc>
              <a:spcBef>
                <a:spcPts val="0"/>
              </a:spcBef>
            </a:pPr>
            <a:r>
              <a:rPr lang="en-US" sz="2600" b="0" i="0" u="none" strike="noStrike" baseline="0" dirty="0">
                <a:latin typeface="Times New Roman" panose="02020603050405020304" pitchFamily="18" charset="0"/>
                <a:cs typeface="Times New Roman" panose="02020603050405020304" pitchFamily="18" charset="0"/>
              </a:rPr>
              <a:t>Through Christ’s death the life, justification, salvation that man did not earn by perfect obedience to law, comes as a </a:t>
            </a:r>
            <a:r>
              <a:rPr lang="en-US" sz="2600" b="0" i="1" u="none" strike="noStrike" baseline="0" dirty="0">
                <a:latin typeface="Times New Roman" panose="02020603050405020304" pitchFamily="18" charset="0"/>
                <a:cs typeface="Times New Roman" panose="02020603050405020304" pitchFamily="18" charset="0"/>
              </a:rPr>
              <a:t>“gift</a:t>
            </a:r>
            <a:r>
              <a:rPr lang="en-US" sz="2600" i="1" dirty="0">
                <a:latin typeface="Times New Roman" panose="02020603050405020304" pitchFamily="18" charset="0"/>
                <a:cs typeface="Times New Roman" panose="02020603050405020304" pitchFamily="18" charset="0"/>
              </a:rPr>
              <a:t>”</a:t>
            </a:r>
            <a:r>
              <a:rPr lang="en-US" sz="2600" b="0" u="none" strike="noStrike" baseline="0" dirty="0">
                <a:latin typeface="Times New Roman" panose="02020603050405020304" pitchFamily="18" charset="0"/>
                <a:cs typeface="Times New Roman" panose="02020603050405020304" pitchFamily="18" charset="0"/>
              </a:rPr>
              <a:t> (Romans 6:23) </a:t>
            </a:r>
            <a:r>
              <a:rPr lang="en-US" sz="2600" b="0" i="0" u="none" strike="noStrike" baseline="0" dirty="0">
                <a:latin typeface="Times New Roman" panose="02020603050405020304" pitchFamily="18" charset="0"/>
                <a:cs typeface="Times New Roman" panose="02020603050405020304" pitchFamily="18" charset="0"/>
              </a:rPr>
              <a:t>through God’s grace </a:t>
            </a:r>
            <a:r>
              <a:rPr lang="en-US" sz="2600" b="0" i="1" u="none" strike="noStrike" baseline="0" dirty="0">
                <a:latin typeface="Times New Roman" panose="02020603050405020304" pitchFamily="18" charset="0"/>
                <a:cs typeface="Times New Roman" panose="02020603050405020304" pitchFamily="18" charset="0"/>
              </a:rPr>
              <a:t>“in Christ Jesus.” </a:t>
            </a:r>
            <a:r>
              <a:rPr lang="en-US" sz="2600" b="0" i="0" u="none" strike="noStrike" baseline="0" dirty="0">
                <a:latin typeface="Times New Roman" panose="02020603050405020304" pitchFamily="18" charset="0"/>
                <a:cs typeface="Times New Roman" panose="02020603050405020304" pitchFamily="18" charset="0"/>
              </a:rPr>
              <a:t>(Romans 8:1-4; Romans 7:10)</a:t>
            </a:r>
          </a:p>
          <a:p>
            <a:pPr>
              <a:lnSpc>
                <a:spcPct val="100000"/>
              </a:lnSpc>
              <a:spcBef>
                <a:spcPts val="0"/>
              </a:spcBef>
            </a:pPr>
            <a:r>
              <a:rPr lang="en-US" sz="2600" b="0" i="0" u="none" strike="noStrike" baseline="0" dirty="0">
                <a:latin typeface="Times New Roman" panose="02020603050405020304" pitchFamily="18" charset="0"/>
                <a:cs typeface="Times New Roman" panose="02020603050405020304" pitchFamily="18" charset="0"/>
              </a:rPr>
              <a:t>What happens now when I sin? I don’t have to stay under that condemnation. (cf. 1 Corinthians 6:9-11)</a:t>
            </a:r>
          </a:p>
          <a:p>
            <a:pPr lvl="1">
              <a:lnSpc>
                <a:spcPct val="100000"/>
              </a:lnSpc>
              <a:spcBef>
                <a:spcPts val="0"/>
              </a:spcBef>
            </a:pPr>
            <a:r>
              <a:rPr lang="en-US" sz="2600" i="1" dirty="0">
                <a:latin typeface="Times New Roman" panose="02020603050405020304" pitchFamily="18" charset="0"/>
                <a:cs typeface="Times New Roman" panose="02020603050405020304" pitchFamily="18" charset="0"/>
              </a:rPr>
              <a:t>“Washed … Justified … Sanctified”</a:t>
            </a:r>
          </a:p>
          <a:p>
            <a:pPr lvl="1">
              <a:lnSpc>
                <a:spcPct val="100000"/>
              </a:lnSpc>
              <a:spcBef>
                <a:spcPts val="0"/>
              </a:spcBef>
            </a:pPr>
            <a:r>
              <a:rPr lang="en-US" sz="2600" b="1" i="1" u="none" strike="noStrike" baseline="0" dirty="0">
                <a:latin typeface="Times New Roman" panose="02020603050405020304" pitchFamily="18" charset="0"/>
                <a:cs typeface="Times New Roman" panose="02020603050405020304" pitchFamily="18" charset="0"/>
              </a:rPr>
              <a:t>No Other Way. John 14:6</a:t>
            </a:r>
          </a:p>
        </p:txBody>
      </p:sp>
    </p:spTree>
    <p:extLst>
      <p:ext uri="{BB962C8B-B14F-4D97-AF65-F5344CB8AC3E}">
        <p14:creationId xmlns:p14="http://schemas.microsoft.com/office/powerpoint/2010/main" val="1324459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CF95A-0201-4838-ACC6-4B4213FFC1B6}"/>
              </a:ext>
            </a:extLst>
          </p:cNvPr>
          <p:cNvSpPr>
            <a:spLocks noGrp="1"/>
          </p:cNvSpPr>
          <p:nvPr>
            <p:ph type="title"/>
          </p:nvPr>
        </p:nvSpPr>
        <p:spPr>
          <a:xfrm>
            <a:off x="628650" y="677042"/>
            <a:ext cx="7886700" cy="701731"/>
          </a:xfrm>
        </p:spPr>
        <p:txBody>
          <a:bodyPr>
            <a:spAutoFit/>
          </a:bodyPr>
          <a:lstStyle/>
          <a:p>
            <a:r>
              <a:rPr lang="en-US" dirty="0"/>
              <a:t>Why Christ Died</a:t>
            </a:r>
          </a:p>
        </p:txBody>
      </p:sp>
      <p:sp>
        <p:nvSpPr>
          <p:cNvPr id="3" name="Content Placeholder 2">
            <a:extLst>
              <a:ext uri="{FF2B5EF4-FFF2-40B4-BE49-F238E27FC236}">
                <a16:creationId xmlns:a16="http://schemas.microsoft.com/office/drawing/2014/main" id="{D4BED389-A2A7-4FEC-8771-B1D735A8D27E}"/>
              </a:ext>
            </a:extLst>
          </p:cNvPr>
          <p:cNvSpPr>
            <a:spLocks noGrp="1"/>
          </p:cNvSpPr>
          <p:nvPr>
            <p:ph idx="1"/>
          </p:nvPr>
        </p:nvSpPr>
        <p:spPr>
          <a:xfrm>
            <a:off x="402401" y="1495228"/>
            <a:ext cx="8391525" cy="3319883"/>
          </a:xfrm>
        </p:spPr>
        <p:txBody>
          <a:bodyPr>
            <a:spAutoFit/>
          </a:bodyPr>
          <a:lstStyle/>
          <a:p>
            <a:pPr marL="0" indent="0">
              <a:buNone/>
            </a:pPr>
            <a:r>
              <a:rPr lang="en-US" b="1" i="0" u="none" strike="noStrike" baseline="0" dirty="0">
                <a:latin typeface="Times New Roman" panose="02020603050405020304" pitchFamily="18" charset="0"/>
              </a:rPr>
              <a:t>HOW DOES MAN BENEFIT FROM THE DEATH OF CHRIST?</a:t>
            </a:r>
          </a:p>
          <a:p>
            <a:pPr marL="0" indent="0">
              <a:buNone/>
            </a:pPr>
            <a:endParaRPr lang="en-US" b="1" i="0" u="none" strike="noStrike" baseline="0" dirty="0">
              <a:latin typeface="Times New Roman" panose="02020603050405020304" pitchFamily="18" charset="0"/>
            </a:endParaRPr>
          </a:p>
          <a:p>
            <a:r>
              <a:rPr lang="en-US" b="0" i="0" u="none" strike="noStrike" baseline="0" dirty="0">
                <a:latin typeface="Times New Roman" panose="02020603050405020304" pitchFamily="18" charset="0"/>
              </a:rPr>
              <a:t>To benefit from His blood I must be in His body.</a:t>
            </a:r>
            <a:br>
              <a:rPr lang="en-US" b="0" i="0" u="none" strike="noStrike" baseline="0" dirty="0">
                <a:latin typeface="Times New Roman" panose="02020603050405020304" pitchFamily="18" charset="0"/>
              </a:rPr>
            </a:br>
            <a:r>
              <a:rPr lang="en-US" b="0" i="0" u="none" strike="noStrike" baseline="0" dirty="0">
                <a:latin typeface="Times New Roman" panose="02020603050405020304" pitchFamily="18" charset="0"/>
              </a:rPr>
              <a:t>cf. 1 Corinthians 12:13ff; </a:t>
            </a:r>
            <a:r>
              <a:rPr lang="nn-NO" b="0" i="0" u="none" strike="noStrike" baseline="0" dirty="0">
                <a:latin typeface="Times New Roman" panose="02020603050405020304" pitchFamily="18" charset="0"/>
              </a:rPr>
              <a:t>Romans 6:3-4, 16-18, 20-22</a:t>
            </a:r>
          </a:p>
          <a:p>
            <a:pPr marL="0" indent="0">
              <a:buNone/>
            </a:pPr>
            <a:endParaRPr lang="en-US" b="0" i="0" u="none" strike="noStrike" baseline="0" dirty="0">
              <a:latin typeface="Times New Roman" panose="02020603050405020304" pitchFamily="18" charset="0"/>
            </a:endParaRPr>
          </a:p>
          <a:p>
            <a:r>
              <a:rPr lang="en-US" b="0" i="0" u="none" strike="noStrike" baseline="0" dirty="0">
                <a:latin typeface="Times New Roman" panose="02020603050405020304" pitchFamily="18" charset="0"/>
              </a:rPr>
              <a:t>Baptized into HIS body. Galatians 3:26-27</a:t>
            </a:r>
          </a:p>
        </p:txBody>
      </p:sp>
    </p:spTree>
    <p:extLst>
      <p:ext uri="{BB962C8B-B14F-4D97-AF65-F5344CB8AC3E}">
        <p14:creationId xmlns:p14="http://schemas.microsoft.com/office/powerpoint/2010/main" val="40811040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134</TotalTime>
  <Words>1080</Words>
  <Application>Microsoft Office PowerPoint</Application>
  <PresentationFormat>On-screen Show (4:3)</PresentationFormat>
  <Paragraphs>66</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Times New Roman</vt:lpstr>
      <vt:lpstr>Wingdings</vt:lpstr>
      <vt:lpstr>Office Theme</vt:lpstr>
      <vt:lpstr>Why Christ Died</vt:lpstr>
      <vt:lpstr>Why Christ Died</vt:lpstr>
      <vt:lpstr>Why Christ Died</vt:lpstr>
      <vt:lpstr>Why Christ Died</vt:lpstr>
      <vt:lpstr>Why Christ Died</vt:lpstr>
      <vt:lpstr>Why Christ Died</vt:lpstr>
      <vt:lpstr>Why Christ Died</vt:lpstr>
      <vt:lpstr>Why Christ Died</vt:lpstr>
      <vt:lpstr>Why Christ Died</vt:lpstr>
      <vt:lpstr>Why Christ Died</vt:lpstr>
      <vt:lpstr>Why Christ Died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Christ Died</dc:title>
  <dc:creator>Micky Galloway</dc:creator>
  <cp:lastModifiedBy>Richard Lidh</cp:lastModifiedBy>
  <cp:revision>8</cp:revision>
  <cp:lastPrinted>2021-09-11T22:54:00Z</cp:lastPrinted>
  <dcterms:created xsi:type="dcterms:W3CDTF">2021-09-11T19:54:28Z</dcterms:created>
  <dcterms:modified xsi:type="dcterms:W3CDTF">2021-09-11T22:54:05Z</dcterms:modified>
</cp:coreProperties>
</file>